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63" r:id="rId6"/>
    <p:sldId id="261" r:id="rId7"/>
    <p:sldId id="260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CC3300"/>
    <a:srgbClr val="990000"/>
    <a:srgbClr val="FFFF00"/>
    <a:srgbClr val="CC9900"/>
    <a:srgbClr val="33CC33"/>
    <a:srgbClr val="006699"/>
    <a:srgbClr val="FFFF9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3A30-DF97-4BB5-8531-0BB4FA1DA78C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9785-BA56-48A5-9914-2F18FBFAA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00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3A30-DF97-4BB5-8531-0BB4FA1DA78C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9785-BA56-48A5-9914-2F18FBFAA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1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3A30-DF97-4BB5-8531-0BB4FA1DA78C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9785-BA56-48A5-9914-2F18FBFAA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1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3A30-DF97-4BB5-8531-0BB4FA1DA78C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9785-BA56-48A5-9914-2F18FBFAA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26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3A30-DF97-4BB5-8531-0BB4FA1DA78C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9785-BA56-48A5-9914-2F18FBFAA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3A30-DF97-4BB5-8531-0BB4FA1DA78C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9785-BA56-48A5-9914-2F18FBFAA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34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3A30-DF97-4BB5-8531-0BB4FA1DA78C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9785-BA56-48A5-9914-2F18FBFAA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15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3A30-DF97-4BB5-8531-0BB4FA1DA78C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9785-BA56-48A5-9914-2F18FBFAA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88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3A30-DF97-4BB5-8531-0BB4FA1DA78C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9785-BA56-48A5-9914-2F18FBFAA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0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3A30-DF97-4BB5-8531-0BB4FA1DA78C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9785-BA56-48A5-9914-2F18FBFAA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33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3A30-DF97-4BB5-8531-0BB4FA1DA78C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9785-BA56-48A5-9914-2F18FBFAA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35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83A30-DF97-4BB5-8531-0BB4FA1DA78C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99785-BA56-48A5-9914-2F18FBFAA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4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tvtropes.org/pmwiki/pmwiki.php/Main/ClassicDisneyShorts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30175"/>
            <a:ext cx="7772400" cy="860425"/>
          </a:xfrm>
        </p:spPr>
        <p:txBody>
          <a:bodyPr/>
          <a:lstStyle/>
          <a:p>
            <a:r>
              <a:rPr lang="en-US" dirty="0" smtClean="0">
                <a:latin typeface="Britannic Bold" pitchFamily="34" charset="0"/>
              </a:rPr>
              <a:t>#1--heathen (he-then)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6931" y="1241323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person who does not believe in a Christian God</a:t>
            </a:r>
            <a:endParaRPr lang="en-US" sz="2800" dirty="0">
              <a:latin typeface="Arial Black" pitchFamily="34" charset="0"/>
            </a:endParaRPr>
          </a:p>
        </p:txBody>
      </p:sp>
      <p:pic>
        <p:nvPicPr>
          <p:cNvPr id="16386" name="Picture 2" descr="http://4.bp.blogspot.com/-gSjBAfb7zgo/TWuVKQkND-I/AAAAAAAAHKg/oNdVxTm5gjw/s1600/voodoo_pries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11075"/>
            <a:ext cx="3048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voodoolovespell.angelfire.com/voodoo-ritual-new-orlea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819400"/>
            <a:ext cx="495886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2600" y="84986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Derivatives: heathenish, heathenry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451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9497"/>
            <a:ext cx="7772400" cy="914400"/>
          </a:xfrm>
        </p:spPr>
        <p:txBody>
          <a:bodyPr/>
          <a:lstStyle/>
          <a:p>
            <a:r>
              <a:rPr lang="en-US" dirty="0" smtClean="0">
                <a:latin typeface="Britannic Bold" pitchFamily="34" charset="0"/>
              </a:rPr>
              <a:t>#10- Avid 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4137864"/>
            <a:ext cx="25023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eagerly; enthusiastically; passionately</a:t>
            </a:r>
            <a:endParaRPr lang="en-US" sz="2000" dirty="0">
              <a:latin typeface="Arial Black" pitchFamily="34" charset="0"/>
            </a:endParaRPr>
          </a:p>
        </p:txBody>
      </p:sp>
      <p:pic>
        <p:nvPicPr>
          <p:cNvPr id="18434" name="Picture 2" descr="http://i2.cdn.turner.com/cnn/dam/assets/120203073357-super-bowl-fan-horizontal-gal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080" y="4092653"/>
            <a:ext cx="4664720" cy="262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9144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Derivatives: avidly, avidity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18436" name="Picture 4" descr="http://mt-blogs-redesign.syfy.com/scifiwire/assets_c/2009/05/StarWarsWedding-thumb-550x344-175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83732"/>
            <a:ext cx="4159660" cy="260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58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8915400" cy="1143000"/>
          </a:xfrm>
        </p:spPr>
        <p:txBody>
          <a:bodyPr/>
          <a:lstStyle/>
          <a:p>
            <a:r>
              <a:rPr lang="en-US" dirty="0" smtClean="0">
                <a:latin typeface="Britannic Bold" pitchFamily="34" charset="0"/>
              </a:rPr>
              <a:t>#11- Formidable (form-id-uh-bull)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6566" y="1876455"/>
            <a:ext cx="31804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causing fear or dread</a:t>
            </a:r>
            <a:endParaRPr lang="en-US" sz="2000" dirty="0">
              <a:latin typeface="Arial Black" pitchFamily="34" charset="0"/>
            </a:endParaRPr>
          </a:p>
        </p:txBody>
      </p:sp>
      <p:pic>
        <p:nvPicPr>
          <p:cNvPr id="6146" name="Picture 2" descr="http://static1.123teachme.com/cms_images/funny/worlds_fastest_ru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77" y="2438400"/>
            <a:ext cx="4495800" cy="42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4443" y="958334"/>
            <a:ext cx="7213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Derivatives: formidably 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067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786" y="-228600"/>
            <a:ext cx="8610600" cy="1470025"/>
          </a:xfrm>
        </p:spPr>
        <p:txBody>
          <a:bodyPr/>
          <a:lstStyle/>
          <a:p>
            <a:r>
              <a:rPr lang="en-US" dirty="0" smtClean="0">
                <a:latin typeface="Britannic Bold" pitchFamily="34" charset="0"/>
              </a:rPr>
              <a:t>#12- Intimation (in-</a:t>
            </a:r>
            <a:r>
              <a:rPr lang="en-US" dirty="0" err="1" smtClean="0">
                <a:latin typeface="Britannic Bold" pitchFamily="34" charset="0"/>
              </a:rPr>
              <a:t>tim</a:t>
            </a:r>
            <a:r>
              <a:rPr lang="en-US" dirty="0" smtClean="0">
                <a:latin typeface="Britannic Bold" pitchFamily="34" charset="0"/>
              </a:rPr>
              <a:t>-a-shun)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24600" y="2743200"/>
            <a:ext cx="220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hint or clue</a:t>
            </a:r>
            <a:endParaRPr lang="en-US" sz="2400" dirty="0">
              <a:latin typeface="Arial Black" pitchFamily="34" charset="0"/>
            </a:endParaRPr>
          </a:p>
        </p:txBody>
      </p:sp>
      <p:pic>
        <p:nvPicPr>
          <p:cNvPr id="11266" name="Picture 2" descr="http://www.kids-coloring-pages.info/images/blues-clues-coloring-p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86" y="2362200"/>
            <a:ext cx="4681614" cy="422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1143000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Derivatives: intimated, </a:t>
            </a:r>
            <a:endParaRPr lang="en-US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319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-381000"/>
            <a:ext cx="9795387" cy="1470025"/>
          </a:xfrm>
        </p:spPr>
        <p:txBody>
          <a:bodyPr/>
          <a:lstStyle/>
          <a:p>
            <a:r>
              <a:rPr lang="en-US" dirty="0" smtClean="0">
                <a:latin typeface="Britannic Bold" pitchFamily="34" charset="0"/>
              </a:rPr>
              <a:t>#13- Defamation (deaf-uh-may-shun)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6002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negative untrue rumors about someone else; false accusations of sinful or improper behavior</a:t>
            </a:r>
            <a:endParaRPr lang="en-US" sz="2000" dirty="0">
              <a:latin typeface="Arial Black" pitchFamily="34" charset="0"/>
            </a:endParaRPr>
          </a:p>
        </p:txBody>
      </p:sp>
      <p:pic>
        <p:nvPicPr>
          <p:cNvPr id="19458" name="Picture 2" descr="http://californiaslapplaw.com/wp-content/uploads/2012/02/Internet-Defamation-Li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99" y="3381981"/>
            <a:ext cx="4600575" cy="325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1.bp.blogspot.com/-s9nbehGOeNQ/UCZjdM6ZjxI/AAAAAAAAB9c/cXLUEy0jv3Q/s1600/Liar__Liar_by_Dark_C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897" y="1371600"/>
            <a:ext cx="3543300" cy="473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00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3048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Britannic Bold" pitchFamily="34" charset="0"/>
              </a:rPr>
              <a:t>#14- </a:t>
            </a:r>
            <a:r>
              <a:rPr lang="en-US" dirty="0" err="1" smtClean="0">
                <a:latin typeface="Britannic Bold" pitchFamily="34" charset="0"/>
              </a:rPr>
              <a:t>Tittilate</a:t>
            </a:r>
            <a:r>
              <a:rPr lang="en-US" dirty="0" smtClean="0">
                <a:latin typeface="Britannic Bold" pitchFamily="34" charset="0"/>
              </a:rPr>
              <a:t> (tit-</a:t>
            </a:r>
            <a:r>
              <a:rPr lang="en-US" dirty="0" err="1" smtClean="0">
                <a:latin typeface="Britannic Bold" pitchFamily="34" charset="0"/>
              </a:rPr>
              <a:t>til</a:t>
            </a:r>
            <a:r>
              <a:rPr lang="en-US" dirty="0" smtClean="0">
                <a:latin typeface="Britannic Bold" pitchFamily="34" charset="0"/>
              </a:rPr>
              <a:t>-ate)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807629"/>
            <a:ext cx="3205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to excite or stimulate</a:t>
            </a:r>
            <a:endParaRPr lang="en-US" sz="2000" dirty="0">
              <a:latin typeface="Arial Black" pitchFamily="34" charset="0"/>
            </a:endParaRPr>
          </a:p>
        </p:txBody>
      </p:sp>
      <p:pic>
        <p:nvPicPr>
          <p:cNvPr id="10242" name="Picture 2" descr="http://www.likecool.com/Gear/Sport/Adrenaline%20junkie%20skates/Adrenaline-junkie-sk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552450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247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-3810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Britannic Bold" pitchFamily="34" charset="0"/>
              </a:rPr>
              <a:t>#15- Fathom 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0637" y="1600200"/>
            <a:ext cx="4348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to understand or comprehend</a:t>
            </a:r>
            <a:endParaRPr lang="en-US" sz="2000" dirty="0">
              <a:latin typeface="Arial Black" pitchFamily="34" charset="0"/>
            </a:endParaRPr>
          </a:p>
        </p:txBody>
      </p:sp>
      <p:pic>
        <p:nvPicPr>
          <p:cNvPr id="9218" name="Picture 2" descr="http://static.tvtropes.org/pmwiki/pub/images/GoofyIdeaBulb.jpg">
            <a:hlinkClick r:id="rId2" tooltip="http://tvtropes.org/pmwiki/pmwiki.php/Main/ClassicDisneyShorts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36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200" y="62461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Derivative: fathomable</a:t>
            </a:r>
            <a:endParaRPr lang="en-US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191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-3048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Britannic Bold" pitchFamily="34" charset="0"/>
              </a:rPr>
              <a:t>#16- Anarchy (an-ark-e)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787" y="2823641"/>
            <a:ext cx="28661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lack of government or military control; complete disorder</a:t>
            </a:r>
            <a:endParaRPr lang="en-US" sz="2000" dirty="0">
              <a:latin typeface="Arial Black" pitchFamily="34" charset="0"/>
            </a:endParaRPr>
          </a:p>
        </p:txBody>
      </p:sp>
      <p:pic>
        <p:nvPicPr>
          <p:cNvPr id="8194" name="Picture 2" descr="greek riot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752600"/>
            <a:ext cx="5857875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866745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Derivatives: anarchist, anarchistic, anarchism </a:t>
            </a:r>
            <a:endParaRPr lang="en-US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619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510" y="152400"/>
            <a:ext cx="8562975" cy="101067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ritannic Bold" pitchFamily="34" charset="0"/>
              </a:rPr>
              <a:t>#17- Trepidation(</a:t>
            </a:r>
            <a:r>
              <a:rPr lang="en-US" dirty="0" err="1" smtClean="0">
                <a:latin typeface="Britannic Bold" pitchFamily="34" charset="0"/>
              </a:rPr>
              <a:t>trep</a:t>
            </a:r>
            <a:r>
              <a:rPr lang="en-US" dirty="0" smtClean="0">
                <a:latin typeface="Britannic Bold" pitchFamily="34" charset="0"/>
              </a:rPr>
              <a:t>-uh -day-shun)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708044"/>
            <a:ext cx="42239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extreme fear or nervousness</a:t>
            </a:r>
            <a:endParaRPr lang="en-US" sz="2000" dirty="0">
              <a:latin typeface="Arial Black" pitchFamily="34" charset="0"/>
            </a:endParaRPr>
          </a:p>
        </p:txBody>
      </p:sp>
      <p:pic>
        <p:nvPicPr>
          <p:cNvPr id="3078" name="Picture 6" descr="http://2.bp.blogspot.com/-hs0htkad_sI/Tw1WnNnucNI/AAAAAAAAGyY/ARdT2clSETU/s1600/fear-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08044"/>
            <a:ext cx="32289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transformleaders.tv/wp-content/uploads/2012/05/Fear-Lad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2947097" cy="371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244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6375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Britannic Bold" pitchFamily="34" charset="0"/>
              </a:rPr>
              <a:t>#18- Prodigious (pro-</a:t>
            </a:r>
            <a:r>
              <a:rPr lang="en-US" dirty="0" err="1" smtClean="0">
                <a:latin typeface="Britannic Bold" pitchFamily="34" charset="0"/>
              </a:rPr>
              <a:t>dij</a:t>
            </a:r>
            <a:r>
              <a:rPr lang="en-US" dirty="0" smtClean="0">
                <a:latin typeface="Britannic Bold" pitchFamily="34" charset="0"/>
              </a:rPr>
              <a:t>-us)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444233"/>
            <a:ext cx="52265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extraordinary amount or size;  large</a:t>
            </a:r>
            <a:endParaRPr lang="en-US" sz="2000" dirty="0">
              <a:latin typeface="Arial Black" pitchFamily="34" charset="0"/>
            </a:endParaRPr>
          </a:p>
        </p:txBody>
      </p:sp>
      <p:pic>
        <p:nvPicPr>
          <p:cNvPr id="2050" name="Picture 2" descr="http://static2.123teachme.com/cms_images/funny/worlds_largest_c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359" y="1794388"/>
            <a:ext cx="3352800" cy="4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ightytideofjustice.com/wp-content/uploads/2010/07/kobayas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60365"/>
            <a:ext cx="4228490" cy="374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628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1955"/>
            <a:ext cx="7772400" cy="958645"/>
          </a:xfrm>
        </p:spPr>
        <p:txBody>
          <a:bodyPr/>
          <a:lstStyle/>
          <a:p>
            <a:r>
              <a:rPr lang="en-US" dirty="0" smtClean="0">
                <a:latin typeface="Britannic Bold" pitchFamily="34" charset="0"/>
              </a:rPr>
              <a:t>#19- Blanched (</a:t>
            </a:r>
            <a:r>
              <a:rPr lang="en-US" dirty="0" err="1" smtClean="0">
                <a:latin typeface="Britannic Bold" pitchFamily="34" charset="0"/>
              </a:rPr>
              <a:t>bl</a:t>
            </a:r>
            <a:r>
              <a:rPr lang="en-US" dirty="0" smtClean="0">
                <a:latin typeface="Britannic Bold" pitchFamily="34" charset="0"/>
              </a:rPr>
              <a:t>-an-</a:t>
            </a:r>
            <a:r>
              <a:rPr lang="en-US" dirty="0" err="1" smtClean="0">
                <a:latin typeface="Britannic Bold" pitchFamily="34" charset="0"/>
              </a:rPr>
              <a:t>cht</a:t>
            </a:r>
            <a:r>
              <a:rPr lang="en-US" dirty="0" smtClean="0">
                <a:latin typeface="Britannic Bold" pitchFamily="34" charset="0"/>
              </a:rPr>
              <a:t>)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627257"/>
            <a:ext cx="312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to turn pale; to make a face as if in pain</a:t>
            </a:r>
            <a:endParaRPr lang="en-US" sz="2000" dirty="0">
              <a:latin typeface="Arial Black" pitchFamily="34" charset="0"/>
            </a:endParaRPr>
          </a:p>
        </p:txBody>
      </p:sp>
      <p:pic>
        <p:nvPicPr>
          <p:cNvPr id="7170" name="Picture 2" descr="http://www.cureendometriosis.com/wp-content/uploads/2011/11/p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76400"/>
            <a:ext cx="334327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548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019" y="13017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Britannic Bold" pitchFamily="34" charset="0"/>
              </a:rPr>
              <a:t>#2-- Conjure (con-</a:t>
            </a:r>
            <a:r>
              <a:rPr lang="en-US" dirty="0" err="1" smtClean="0">
                <a:solidFill>
                  <a:schemeClr val="bg1"/>
                </a:solidFill>
                <a:latin typeface="Britannic Bold" pitchFamily="34" charset="0"/>
              </a:rPr>
              <a:t>joor</a:t>
            </a:r>
            <a:r>
              <a:rPr lang="en-US" dirty="0" smtClean="0">
                <a:solidFill>
                  <a:schemeClr val="bg1"/>
                </a:solidFill>
                <a:latin typeface="Britannic Bold" pitchFamily="34" charset="0"/>
              </a:rPr>
              <a:t>)</a:t>
            </a:r>
            <a:endParaRPr lang="en-US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5019" y="2246531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to invoke supernatural powers; to make "appear" in a supernatural 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way or to make something out of nothing</a:t>
            </a:r>
            <a:endParaRPr lang="en-US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To make something appear 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4338" name="Picture 2" descr="http://wp.patheos.com.s3.amazonaws.com/blogs/friendlyatheist/files/2012/08/shutterstock_1092863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31718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1230868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Derivatives: conjurer, conjuration, conjured, conjuring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4340" name="Picture 4" descr="http://t0.gstatic.com/images?q=tbn:ANd9GcRtqCSlnLE3JkfgbDhbvTkwCtsI2aHDy_e7lq4rhEQQwsW3Kd-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2" y="4495800"/>
            <a:ext cx="5083687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32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0202" y="196645"/>
            <a:ext cx="7772400" cy="946355"/>
          </a:xfrm>
        </p:spPr>
        <p:txBody>
          <a:bodyPr/>
          <a:lstStyle/>
          <a:p>
            <a:r>
              <a:rPr lang="en-US" dirty="0" smtClean="0">
                <a:latin typeface="Britannic Bold" pitchFamily="34" charset="0"/>
              </a:rPr>
              <a:t>#20- Evade (e-</a:t>
            </a:r>
            <a:r>
              <a:rPr lang="en-US" dirty="0" err="1" smtClean="0">
                <a:latin typeface="Britannic Bold" pitchFamily="34" charset="0"/>
              </a:rPr>
              <a:t>vayd</a:t>
            </a:r>
            <a:r>
              <a:rPr lang="en-US" dirty="0" smtClean="0">
                <a:latin typeface="Britannic Bold" pitchFamily="34" charset="0"/>
              </a:rPr>
              <a:t>)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6800" y="4953000"/>
            <a:ext cx="40970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to avoid; to escape /or to be</a:t>
            </a:r>
          </a:p>
          <a:p>
            <a:r>
              <a:rPr lang="en-US" sz="2000" dirty="0" smtClean="0">
                <a:latin typeface="Arial Black" pitchFamily="34" charset="0"/>
              </a:rPr>
              <a:t>Purposely vague or unclear</a:t>
            </a:r>
            <a:endParaRPr lang="en-US" sz="2000" dirty="0">
              <a:latin typeface="Arial Black" pitchFamily="34" charset="0"/>
            </a:endParaRPr>
          </a:p>
        </p:txBody>
      </p:sp>
      <p:pic>
        <p:nvPicPr>
          <p:cNvPr id="5" name="Picture 2" descr="http://static1.123teachme.com/cms_images/funny/worst_golf_cour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03" y="2286001"/>
            <a:ext cx="4343399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61819" y="1019145"/>
            <a:ext cx="7429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Derivatives: evaded, evading, evasive, </a:t>
            </a:r>
            <a:endParaRPr lang="en-US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231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30175"/>
            <a:ext cx="7772400" cy="1165225"/>
          </a:xfrm>
        </p:spPr>
        <p:txBody>
          <a:bodyPr/>
          <a:lstStyle/>
          <a:p>
            <a:r>
              <a:rPr lang="en-US" dirty="0" smtClean="0">
                <a:latin typeface="Britannic Bold" pitchFamily="34" charset="0"/>
              </a:rPr>
              <a:t>#3- Faction (</a:t>
            </a:r>
            <a:r>
              <a:rPr lang="en-US" dirty="0" err="1" smtClean="0">
                <a:latin typeface="Britannic Bold" pitchFamily="34" charset="0"/>
              </a:rPr>
              <a:t>fack</a:t>
            </a:r>
            <a:r>
              <a:rPr lang="en-US" dirty="0" smtClean="0">
                <a:latin typeface="Britannic Bold" pitchFamily="34" charset="0"/>
              </a:rPr>
              <a:t>-shun)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0" y="2130262"/>
            <a:ext cx="29570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</a:t>
            </a:r>
            <a:r>
              <a:rPr lang="en-US" sz="2400" dirty="0" smtClean="0">
                <a:latin typeface="Arial Black" pitchFamily="34" charset="0"/>
              </a:rPr>
              <a:t>conflict within a group; a dissenting group of people</a:t>
            </a:r>
            <a:endParaRPr lang="en-US" sz="2400" dirty="0">
              <a:latin typeface="Arial Black" pitchFamily="34" charset="0"/>
            </a:endParaRPr>
          </a:p>
        </p:txBody>
      </p:sp>
      <p:pic>
        <p:nvPicPr>
          <p:cNvPr id="15362" name="Picture 2" descr="http://cdn.counter-currents.com/wp-content/uploads/2012/03/civilw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5619750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t1.gstatic.com/images?q=tbn:ANd9GcR_8RsUVdsRuao_oIJEu5J-48i8KWwNS33nbaSAygb95qkYm4fzMXNsnEmHy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876800"/>
            <a:ext cx="2505075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1078468"/>
            <a:ext cx="6586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Derivatives: factionalism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746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5245" y="228601"/>
            <a:ext cx="8153400" cy="76199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ritannic Bold" pitchFamily="34" charset="0"/>
              </a:rPr>
              <a:t>#4- Abomination (</a:t>
            </a:r>
            <a:r>
              <a:rPr lang="en-US" dirty="0" err="1" smtClean="0">
                <a:latin typeface="Britannic Bold" pitchFamily="34" charset="0"/>
              </a:rPr>
              <a:t>ab-ahm</a:t>
            </a:r>
            <a:r>
              <a:rPr lang="en-US" dirty="0" smtClean="0">
                <a:latin typeface="Britannic Bold" pitchFamily="34" charset="0"/>
              </a:rPr>
              <a:t>-  -nay-shun)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9103" y="19812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vile, shameful, bad act; object of intense disapproval or dislike</a:t>
            </a:r>
            <a:endParaRPr lang="en-US" sz="2000" dirty="0">
              <a:latin typeface="Arial Black" pitchFamily="34" charset="0"/>
            </a:endParaRPr>
          </a:p>
        </p:txBody>
      </p:sp>
      <p:pic>
        <p:nvPicPr>
          <p:cNvPr id="1026" name="Picture 2" descr="http://www.scaryforkids.com/pics/yeti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9766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1301529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Derivatives: abominated, abominable, abominably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1028" name="Picture 4" descr="http://farm4.staticflickr.com/3575/3461462649_94a1b68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3" y="3326412"/>
            <a:ext cx="45720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152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Britannic Bold" pitchFamily="34" charset="0"/>
              </a:rPr>
              <a:t>#5- Gibberish (jib-</a:t>
            </a:r>
            <a:r>
              <a:rPr lang="en-US" dirty="0" err="1" smtClean="0">
                <a:latin typeface="Britannic Bold" pitchFamily="34" charset="0"/>
              </a:rPr>
              <a:t>ur</a:t>
            </a:r>
            <a:r>
              <a:rPr lang="en-US" dirty="0" smtClean="0">
                <a:latin typeface="Britannic Bold" pitchFamily="34" charset="0"/>
              </a:rPr>
              <a:t>-</a:t>
            </a:r>
            <a:r>
              <a:rPr lang="en-US" dirty="0" err="1" smtClean="0">
                <a:latin typeface="Britannic Bold" pitchFamily="34" charset="0"/>
              </a:rPr>
              <a:t>ish</a:t>
            </a:r>
            <a:r>
              <a:rPr lang="en-US" dirty="0" smtClean="0">
                <a:latin typeface="Britannic Bold" pitchFamily="34" charset="0"/>
              </a:rPr>
              <a:t>)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305665"/>
            <a:ext cx="34481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meaningless talking that doesn’t make sense to the person hearing it</a:t>
            </a:r>
            <a:endParaRPr lang="en-US" sz="2000" dirty="0">
              <a:latin typeface="Arial Black" pitchFamily="34" charset="0"/>
            </a:endParaRPr>
          </a:p>
        </p:txBody>
      </p:sp>
      <p:pic>
        <p:nvPicPr>
          <p:cNvPr id="20482" name="Picture 2" descr="http://www.disneybaby.com/images/2011/12/cell-phone-baby-photo-450x400-ts-988452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0"/>
            <a:ext cx="45910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3962400" y="2590800"/>
            <a:ext cx="1905000" cy="1524000"/>
          </a:xfrm>
          <a:prstGeom prst="wedgeRoundRectCallout">
            <a:avLst>
              <a:gd name="adj1" fmla="val 66685"/>
              <a:gd name="adj2" fmla="val 647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DAWHID NANANA GOOBUF !</a:t>
            </a:r>
          </a:p>
          <a:p>
            <a:pPr algn="ctr"/>
            <a:r>
              <a:rPr lang="en-US" dirty="0" smtClean="0"/>
              <a:t>AWWHEEEFAAAHHDOLLLL!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1066178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Derivative: gibbering, gibbered, gibber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636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9881" y="22123"/>
            <a:ext cx="7772400" cy="816077"/>
          </a:xfrm>
        </p:spPr>
        <p:txBody>
          <a:bodyPr/>
          <a:lstStyle/>
          <a:p>
            <a:r>
              <a:rPr lang="en-US" dirty="0" smtClean="0">
                <a:latin typeface="Britannic Bold" pitchFamily="34" charset="0"/>
              </a:rPr>
              <a:t>#6- Deference (deaf-her-</a:t>
            </a:r>
            <a:r>
              <a:rPr lang="en-US" dirty="0" err="1" smtClean="0">
                <a:latin typeface="Britannic Bold" pitchFamily="34" charset="0"/>
              </a:rPr>
              <a:t>ence</a:t>
            </a:r>
            <a:r>
              <a:rPr lang="en-US" dirty="0" smtClean="0">
                <a:latin typeface="Britannic Bold" pitchFamily="34" charset="0"/>
              </a:rPr>
              <a:t>)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69210" y="1847806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polite</a:t>
            </a:r>
            <a:r>
              <a:rPr lang="en-US" dirty="0" smtClean="0">
                <a:latin typeface="Arial Black" pitchFamily="34" charset="0"/>
              </a:rPr>
              <a:t> respect; usually for one older or higher in society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13314" name="Picture 2" descr="http://images.politico.com/global/news/091117_obama_bow_ap_2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68" y="3276600"/>
            <a:ext cx="4483513" cy="336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resources3.news.com.au/images/2011/10/20/1226171/909587-queen-curtsy-gir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43200"/>
            <a:ext cx="3009900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66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990600"/>
          </a:xfrm>
        </p:spPr>
        <p:txBody>
          <a:bodyPr/>
          <a:lstStyle/>
          <a:p>
            <a:r>
              <a:rPr lang="en-US" dirty="0" smtClean="0">
                <a:latin typeface="Britannic Bold" pitchFamily="34" charset="0"/>
              </a:rPr>
              <a:t>#7- Naught (</a:t>
            </a:r>
            <a:r>
              <a:rPr lang="en-US" dirty="0" err="1" smtClean="0">
                <a:latin typeface="Britannic Bold" pitchFamily="34" charset="0"/>
              </a:rPr>
              <a:t>nawt</a:t>
            </a:r>
            <a:r>
              <a:rPr lang="en-US" dirty="0" smtClean="0">
                <a:latin typeface="Britannic Bold" pitchFamily="34" charset="0"/>
              </a:rPr>
              <a:t>)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1686232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Non existent; nothing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17410" name="Picture 2" descr="http://www.motifake.com/image/demotivational-poster/1101/national-nothing-day-2011-nada-cubby-demotivational-posters-1295147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62200"/>
            <a:ext cx="5486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693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1"/>
            <a:ext cx="7772400" cy="914400"/>
          </a:xfrm>
        </p:spPr>
        <p:txBody>
          <a:bodyPr/>
          <a:lstStyle/>
          <a:p>
            <a:r>
              <a:rPr lang="en-US" dirty="0" smtClean="0">
                <a:latin typeface="Britannic Bold" pitchFamily="34" charset="0"/>
              </a:rPr>
              <a:t>#8- Dwindling (d-wind-ling)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39715" y="2580588"/>
            <a:ext cx="2377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-</a:t>
            </a:r>
            <a:r>
              <a:rPr lang="en-US" sz="2000" dirty="0" smtClean="0">
                <a:latin typeface="Arial Black" pitchFamily="34" charset="0"/>
              </a:rPr>
              <a:t>to lessen or fall away; to degenerate</a:t>
            </a:r>
            <a:endParaRPr lang="en-US" sz="2000" dirty="0">
              <a:latin typeface="Arial Black" pitchFamily="34" charset="0"/>
            </a:endParaRPr>
          </a:p>
        </p:txBody>
      </p:sp>
      <p:pic>
        <p:nvPicPr>
          <p:cNvPr id="12290" name="Picture 2" descr="http://24.media.tumblr.com/tumblr_lt1vuzLkRf1qkz7ui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15" y="2582094"/>
            <a:ext cx="6342739" cy="397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7400" y="970002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Derivatives: dwindle, dwindled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93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6879"/>
            <a:ext cx="7772400" cy="58512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ritannic Bold" pitchFamily="34" charset="0"/>
              </a:rPr>
              <a:t>#9- Abyss (uh-</a:t>
            </a:r>
            <a:r>
              <a:rPr lang="en-US" dirty="0" err="1" smtClean="0">
                <a:latin typeface="Britannic Bold" pitchFamily="34" charset="0"/>
              </a:rPr>
              <a:t>biss</a:t>
            </a:r>
            <a:r>
              <a:rPr lang="en-US" dirty="0" smtClean="0">
                <a:latin typeface="Britannic Bold" pitchFamily="34" charset="0"/>
              </a:rPr>
              <a:t>)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16445" y="2438400"/>
            <a:ext cx="274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a large gulf or void; a large amount of empty space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4098" name="Picture 2" descr="http://static2.123teachme.com/cms_images/funny/worlds_largest_pot_ho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438400"/>
            <a:ext cx="5829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8382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Derivatives: abysmal 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64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376</Words>
  <Application>Microsoft Office PowerPoint</Application>
  <PresentationFormat>On-screen Show (4:3)</PresentationFormat>
  <Paragraphs>58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#1--heathen (he-then)</vt:lpstr>
      <vt:lpstr>#2-- Conjure (con-joor)</vt:lpstr>
      <vt:lpstr>#3- Faction (fack-shun)</vt:lpstr>
      <vt:lpstr>#4- Abomination (ab-ahm-  -nay-shun)</vt:lpstr>
      <vt:lpstr>#5- Gibberish (jib-ur-ish)</vt:lpstr>
      <vt:lpstr>#6- Deference (deaf-her-ence)</vt:lpstr>
      <vt:lpstr>#7- Naught (nawt)</vt:lpstr>
      <vt:lpstr>#8- Dwindling (d-wind-ling)</vt:lpstr>
      <vt:lpstr>#9- Abyss (uh-biss)</vt:lpstr>
      <vt:lpstr>#10- Avid </vt:lpstr>
      <vt:lpstr>#11- Formidable (form-id-uh-bull)</vt:lpstr>
      <vt:lpstr>#12- Intimation (in-tim-a-shun)</vt:lpstr>
      <vt:lpstr>#13- Defamation (deaf-uh-may-shun)</vt:lpstr>
      <vt:lpstr>#14- Tittilate (tit-til-ate)</vt:lpstr>
      <vt:lpstr>#15- Fathom </vt:lpstr>
      <vt:lpstr>#16- Anarchy (an-ark-e)</vt:lpstr>
      <vt:lpstr>#17- Trepidation(trep-uh -day-shun)</vt:lpstr>
      <vt:lpstr>#18- Prodigious (pro-dij-us)</vt:lpstr>
      <vt:lpstr>#19- Blanched (bl-an-cht)</vt:lpstr>
      <vt:lpstr>#20- Evade (e-vayd)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heathen</dc:title>
  <dc:creator>Owner</dc:creator>
  <cp:lastModifiedBy>Owner</cp:lastModifiedBy>
  <cp:revision>22</cp:revision>
  <dcterms:created xsi:type="dcterms:W3CDTF">2012-09-22T20:47:07Z</dcterms:created>
  <dcterms:modified xsi:type="dcterms:W3CDTF">2012-09-23T23:47:06Z</dcterms:modified>
</cp:coreProperties>
</file>